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70" r:id="rId2"/>
    <p:sldId id="278" r:id="rId3"/>
    <p:sldId id="279" r:id="rId4"/>
    <p:sldId id="280" r:id="rId5"/>
    <p:sldId id="283" r:id="rId6"/>
    <p:sldId id="284" r:id="rId7"/>
    <p:sldId id="287" r:id="rId8"/>
    <p:sldId id="289" r:id="rId9"/>
    <p:sldId id="286" r:id="rId10"/>
    <p:sldId id="293" r:id="rId11"/>
    <p:sldId id="282" r:id="rId12"/>
    <p:sldId id="291" r:id="rId13"/>
    <p:sldId id="288" r:id="rId14"/>
    <p:sldId id="294" r:id="rId15"/>
    <p:sldId id="295" r:id="rId16"/>
    <p:sldId id="281" r:id="rId17"/>
    <p:sldId id="290" r:id="rId18"/>
    <p:sldId id="297" r:id="rId19"/>
    <p:sldId id="285" r:id="rId20"/>
    <p:sldId id="292" r:id="rId21"/>
    <p:sldId id="296" r:id="rId22"/>
    <p:sldId id="299" r:id="rId23"/>
    <p:sldId id="298" r:id="rId24"/>
    <p:sldId id="300" r:id="rId25"/>
    <p:sldId id="301"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2">
          <p15:clr>
            <a:srgbClr val="A4A3A4"/>
          </p15:clr>
        </p15:guide>
        <p15:guide id="2" pos="3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F83"/>
    <a:srgbClr val="509E2F"/>
    <a:srgbClr val="003B49"/>
    <a:srgbClr val="B2B4B2"/>
    <a:srgbClr val="33006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2" autoAdjust="0"/>
    <p:restoredTop sz="94713" autoAdjust="0"/>
  </p:normalViewPr>
  <p:slideViewPr>
    <p:cSldViewPr snapToGrid="0" snapToObjects="1" showGuides="1">
      <p:cViewPr varScale="1">
        <p:scale>
          <a:sx n="98" d="100"/>
          <a:sy n="98" d="100"/>
        </p:scale>
        <p:origin x="86" y="302"/>
      </p:cViewPr>
      <p:guideLst>
        <p:guide orient="horz" pos="1582"/>
        <p:guide pos="344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E21BE-7E93-4F3C-9955-2208400D4E83}" type="datetimeFigureOut">
              <a:rPr lang="en-US" smtClean="0"/>
              <a:t>3/16/2017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8B811-8A82-4DC4-A741-1AD34F7F7CB5}" type="slidenum">
              <a:rPr lang="en-US" smtClean="0"/>
              <a:t>‹#›</a:t>
            </a:fld>
            <a:endParaRPr lang="en-US"/>
          </a:p>
        </p:txBody>
      </p:sp>
    </p:spTree>
    <p:extLst>
      <p:ext uri="{BB962C8B-B14F-4D97-AF65-F5344CB8AC3E}">
        <p14:creationId xmlns:p14="http://schemas.microsoft.com/office/powerpoint/2010/main" val="2102324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March 2015, for example, the Conference on College Composition and Communication (CCCC)’s Principles and Standards were revised to suggest that the ideal writing classroom should be capped at 15 students, and writing instructors should teach no more than 60 students per term; yet because first year writing courses service nearly every student on campus, most writing classrooms are capped between 20 and 25 students, and teaching professors generally instruct between 80 and 100 students each semester. </a:t>
            </a:r>
            <a:endParaRPr lang="en-US" dirty="0"/>
          </a:p>
        </p:txBody>
      </p:sp>
      <p:sp>
        <p:nvSpPr>
          <p:cNvPr id="4" name="Slide Number Placeholder 3"/>
          <p:cNvSpPr>
            <a:spLocks noGrp="1"/>
          </p:cNvSpPr>
          <p:nvPr>
            <p:ph type="sldNum" sz="quarter" idx="10"/>
          </p:nvPr>
        </p:nvSpPr>
        <p:spPr/>
        <p:txBody>
          <a:bodyPr/>
          <a:lstStyle/>
          <a:p>
            <a:fld id="{5258B811-8A82-4DC4-A741-1AD34F7F7CB5}" type="slidenum">
              <a:rPr lang="en-US" smtClean="0"/>
              <a:t>5</a:t>
            </a:fld>
            <a:endParaRPr lang="en-US"/>
          </a:p>
        </p:txBody>
      </p:sp>
    </p:spTree>
    <p:extLst>
      <p:ext uri="{BB962C8B-B14F-4D97-AF65-F5344CB8AC3E}">
        <p14:creationId xmlns:p14="http://schemas.microsoft.com/office/powerpoint/2010/main" val="2972916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March 2015, for example, the Conference on College Composition and Communication (CCCC)’s Principles and Standards were revised to suggest that the ideal writing classroom should be capped at 15 students, and writing instructors should teach no more than 60 students per term; yet because first year writing courses service nearly every student on campus, most writing classrooms are capped between 20 and 25 students, and teaching professors generally instruct between 80 and 100 students each semester. </a:t>
            </a:r>
            <a:endParaRPr lang="en-US" dirty="0"/>
          </a:p>
        </p:txBody>
      </p:sp>
      <p:sp>
        <p:nvSpPr>
          <p:cNvPr id="4" name="Slide Number Placeholder 3"/>
          <p:cNvSpPr>
            <a:spLocks noGrp="1"/>
          </p:cNvSpPr>
          <p:nvPr>
            <p:ph type="sldNum" sz="quarter" idx="10"/>
          </p:nvPr>
        </p:nvSpPr>
        <p:spPr/>
        <p:txBody>
          <a:bodyPr/>
          <a:lstStyle/>
          <a:p>
            <a:fld id="{5258B811-8A82-4DC4-A741-1AD34F7F7CB5}" type="slidenum">
              <a:rPr lang="en-US" smtClean="0"/>
              <a:t>6</a:t>
            </a:fld>
            <a:endParaRPr lang="en-US"/>
          </a:p>
        </p:txBody>
      </p:sp>
    </p:spTree>
    <p:extLst>
      <p:ext uri="{BB962C8B-B14F-4D97-AF65-F5344CB8AC3E}">
        <p14:creationId xmlns:p14="http://schemas.microsoft.com/office/powerpoint/2010/main" val="387085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March 2015, for example, the Conference on College Composition and Communication (CCCC)’s Principles and Standards were revised to suggest that the ideal writing classroom should be capped at 15 students, and writing instructors should teach no more than 60 students per term; yet because first year writing courses service nearly every student on campus, most writing classrooms are capped between 20 and 25 students, and teaching professors generally instruct between 80 and 100 students each semester. </a:t>
            </a:r>
            <a:endParaRPr lang="en-US" dirty="0"/>
          </a:p>
        </p:txBody>
      </p:sp>
      <p:sp>
        <p:nvSpPr>
          <p:cNvPr id="4" name="Slide Number Placeholder 3"/>
          <p:cNvSpPr>
            <a:spLocks noGrp="1"/>
          </p:cNvSpPr>
          <p:nvPr>
            <p:ph type="sldNum" sz="quarter" idx="10"/>
          </p:nvPr>
        </p:nvSpPr>
        <p:spPr/>
        <p:txBody>
          <a:bodyPr/>
          <a:lstStyle/>
          <a:p>
            <a:fld id="{5258B811-8A82-4DC4-A741-1AD34F7F7CB5}" type="slidenum">
              <a:rPr lang="en-US" smtClean="0"/>
              <a:t>8</a:t>
            </a:fld>
            <a:endParaRPr lang="en-US"/>
          </a:p>
        </p:txBody>
      </p:sp>
    </p:spTree>
    <p:extLst>
      <p:ext uri="{BB962C8B-B14F-4D97-AF65-F5344CB8AC3E}">
        <p14:creationId xmlns:p14="http://schemas.microsoft.com/office/powerpoint/2010/main" val="289928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March 2015, for example, the Conference on College Composition and Communication (CCCC)’s Principles and Standards were revised to suggest that the ideal writing classroom should be capped at 15 students, and writing instructors should teach no more than 60 students per term; yet because first year writing courses service nearly every student on campus, most writing classrooms are capped between 20 and 25 students, and teaching professors generally instruct between 80 and 100 students each semester. </a:t>
            </a:r>
            <a:endParaRPr lang="en-US" dirty="0"/>
          </a:p>
        </p:txBody>
      </p:sp>
      <p:sp>
        <p:nvSpPr>
          <p:cNvPr id="4" name="Slide Number Placeholder 3"/>
          <p:cNvSpPr>
            <a:spLocks noGrp="1"/>
          </p:cNvSpPr>
          <p:nvPr>
            <p:ph type="sldNum" sz="quarter" idx="10"/>
          </p:nvPr>
        </p:nvSpPr>
        <p:spPr/>
        <p:txBody>
          <a:bodyPr/>
          <a:lstStyle/>
          <a:p>
            <a:fld id="{5258B811-8A82-4DC4-A741-1AD34F7F7CB5}" type="slidenum">
              <a:rPr lang="en-US" smtClean="0"/>
              <a:t>16</a:t>
            </a:fld>
            <a:endParaRPr lang="en-US"/>
          </a:p>
        </p:txBody>
      </p:sp>
    </p:spTree>
    <p:extLst>
      <p:ext uri="{BB962C8B-B14F-4D97-AF65-F5344CB8AC3E}">
        <p14:creationId xmlns:p14="http://schemas.microsoft.com/office/powerpoint/2010/main" val="161712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58B811-8A82-4DC4-A741-1AD34F7F7CB5}" type="slidenum">
              <a:rPr lang="en-US" smtClean="0"/>
              <a:t>19</a:t>
            </a:fld>
            <a:endParaRPr lang="en-US"/>
          </a:p>
        </p:txBody>
      </p:sp>
    </p:spTree>
    <p:extLst>
      <p:ext uri="{BB962C8B-B14F-4D97-AF65-F5344CB8AC3E}">
        <p14:creationId xmlns:p14="http://schemas.microsoft.com/office/powerpoint/2010/main" val="405578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Background imag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270915" y="4117979"/>
            <a:ext cx="812800" cy="660400"/>
          </a:xfrm>
          <a:prstGeom prst="rect">
            <a:avLst/>
          </a:prstGeom>
        </p:spPr>
      </p:pic>
      <p:sp>
        <p:nvSpPr>
          <p:cNvPr id="9" name="Rectangle 8"/>
          <p:cNvSpPr/>
          <p:nvPr userDrawn="1"/>
        </p:nvSpPr>
        <p:spPr>
          <a:xfrm>
            <a:off x="0" y="448069"/>
            <a:ext cx="5681128" cy="1457326"/>
          </a:xfrm>
          <a:prstGeom prst="rect">
            <a:avLst/>
          </a:prstGeom>
          <a:solidFill>
            <a:srgbClr val="0B2F3A">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alphaModFix amt="14000"/>
          </a:blip>
          <a:stretch>
            <a:fillRect/>
          </a:stretch>
        </p:blipFill>
        <p:spPr>
          <a:xfrm>
            <a:off x="0" y="459952"/>
            <a:ext cx="5676900" cy="1445443"/>
          </a:xfrm>
          <a:prstGeom prst="rect">
            <a:avLst/>
          </a:prstGeom>
        </p:spPr>
      </p:pic>
      <p:pic>
        <p:nvPicPr>
          <p:cNvPr id="14" name="Picture 13"/>
          <p:cNvPicPr>
            <a:picLocks noChangeAspect="1"/>
          </p:cNvPicPr>
          <p:nvPr userDrawn="1"/>
        </p:nvPicPr>
        <p:blipFill>
          <a:blip r:embed="rId4"/>
          <a:stretch>
            <a:fillRect/>
          </a:stretch>
        </p:blipFill>
        <p:spPr>
          <a:xfrm>
            <a:off x="6792" y="3733800"/>
            <a:ext cx="812800" cy="1536700"/>
          </a:xfrm>
          <a:prstGeom prst="rect">
            <a:avLst/>
          </a:prstGeom>
        </p:spPr>
      </p:pic>
      <p:pic>
        <p:nvPicPr>
          <p:cNvPr id="15" name="Picture 14"/>
          <p:cNvPicPr>
            <a:picLocks noChangeAspect="1"/>
          </p:cNvPicPr>
          <p:nvPr userDrawn="1"/>
        </p:nvPicPr>
        <p:blipFill>
          <a:blip r:embed="rId5"/>
          <a:stretch>
            <a:fillRect/>
          </a:stretch>
        </p:blipFill>
        <p:spPr>
          <a:xfrm>
            <a:off x="8472950" y="17877"/>
            <a:ext cx="660400" cy="1295400"/>
          </a:xfrm>
          <a:prstGeom prst="rect">
            <a:avLst/>
          </a:prstGeom>
        </p:spPr>
      </p:pic>
      <p:sp>
        <p:nvSpPr>
          <p:cNvPr id="16" name="Title 6"/>
          <p:cNvSpPr>
            <a:spLocks noGrp="1"/>
          </p:cNvSpPr>
          <p:nvPr>
            <p:ph type="title" hasCustomPrompt="1"/>
          </p:nvPr>
        </p:nvSpPr>
        <p:spPr>
          <a:xfrm>
            <a:off x="211666" y="459951"/>
            <a:ext cx="5308605" cy="790571"/>
          </a:xfrm>
          <a:prstGeom prst="rect">
            <a:avLst/>
          </a:prstGeom>
        </p:spPr>
        <p:txBody>
          <a:bodyPr vert="horz"/>
          <a:lstStyle>
            <a:lvl1pPr algn="l">
              <a:defRPr sz="5800">
                <a:solidFill>
                  <a:schemeClr val="bg2"/>
                </a:solidFill>
                <a:latin typeface="Tungsten-Semibold"/>
                <a:cs typeface="Tungsten-Semibold"/>
              </a:defRPr>
            </a:lvl1pPr>
          </a:lstStyle>
          <a:p>
            <a:r>
              <a:rPr lang="en-US" dirty="0" smtClean="0"/>
              <a:t>TITLE</a:t>
            </a:r>
            <a:endParaRPr lang="en-US" dirty="0"/>
          </a:p>
        </p:txBody>
      </p:sp>
      <p:sp>
        <p:nvSpPr>
          <p:cNvPr id="17" name="Text Placeholder 17"/>
          <p:cNvSpPr>
            <a:spLocks noGrp="1"/>
          </p:cNvSpPr>
          <p:nvPr>
            <p:ph type="body" sz="quarter" idx="10" hasCustomPrompt="1"/>
          </p:nvPr>
        </p:nvSpPr>
        <p:spPr>
          <a:xfrm>
            <a:off x="211666" y="1250523"/>
            <a:ext cx="5308605" cy="685800"/>
          </a:xfrm>
          <a:prstGeom prst="rect">
            <a:avLst/>
          </a:prstGeom>
        </p:spPr>
        <p:txBody>
          <a:bodyPr vert="horz"/>
          <a:lstStyle>
            <a:lvl1pPr marL="0" indent="0">
              <a:buNone/>
              <a:defRPr sz="2400" b="0" i="0">
                <a:solidFill>
                  <a:srgbClr val="FFFFFF"/>
                </a:solidFill>
                <a:latin typeface="Orgon Slab"/>
                <a:cs typeface="Orgon Slab"/>
              </a:defRPr>
            </a:lvl1pPr>
          </a:lstStyle>
          <a:p>
            <a:pPr lvl="0"/>
            <a:r>
              <a:rPr lang="en-US" dirty="0" smtClean="0"/>
              <a:t>Subtitle</a:t>
            </a:r>
            <a:endParaRPr lang="en-US" dirty="0"/>
          </a:p>
        </p:txBody>
      </p:sp>
    </p:spTree>
    <p:extLst>
      <p:ext uri="{BB962C8B-B14F-4D97-AF65-F5344CB8AC3E}">
        <p14:creationId xmlns:p14="http://schemas.microsoft.com/office/powerpoint/2010/main" val="4182741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4" name="Text Placeholder 9"/>
          <p:cNvSpPr>
            <a:spLocks noGrp="1"/>
          </p:cNvSpPr>
          <p:nvPr>
            <p:ph type="body" sz="quarter" idx="11" hasCustomPrompt="1"/>
          </p:nvPr>
        </p:nvSpPr>
        <p:spPr>
          <a:xfrm>
            <a:off x="659305" y="1502054"/>
            <a:ext cx="8197114" cy="2857565"/>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a:p>
            <a:pPr lvl="3"/>
            <a:r>
              <a:rPr lang="en-US" dirty="0" smtClean="0"/>
              <a:t>Fourth level (</a:t>
            </a:r>
            <a:r>
              <a:rPr lang="en-US" dirty="0" err="1" smtClean="0"/>
              <a:t>Orgon</a:t>
            </a:r>
            <a:r>
              <a:rPr lang="en-US" dirty="0" smtClean="0"/>
              <a:t> Slab </a:t>
            </a:r>
            <a:r>
              <a:rPr lang="en-US" dirty="0" err="1" smtClean="0"/>
              <a:t>ExtraLight</a:t>
            </a:r>
            <a:r>
              <a:rPr lang="en-US" dirty="0" smtClean="0"/>
              <a:t>, 16)</a:t>
            </a:r>
          </a:p>
          <a:p>
            <a:pPr lvl="4"/>
            <a:r>
              <a:rPr lang="en-US" dirty="0" smtClean="0"/>
              <a:t>Fifth level (</a:t>
            </a:r>
            <a:r>
              <a:rPr lang="en-US" dirty="0" err="1" smtClean="0"/>
              <a:t>Orgon</a:t>
            </a:r>
            <a:r>
              <a:rPr lang="en-US" dirty="0" smtClean="0"/>
              <a:t> Slab </a:t>
            </a:r>
            <a:r>
              <a:rPr lang="en-US" dirty="0" err="1" smtClean="0"/>
              <a:t>ExtraLight</a:t>
            </a:r>
            <a:r>
              <a:rPr lang="en-US" dirty="0" smtClean="0"/>
              <a:t>, 14)</a:t>
            </a:r>
            <a:endParaRPr lang="en-US" dirty="0"/>
          </a:p>
        </p:txBody>
      </p:sp>
      <p:sp>
        <p:nvSpPr>
          <p:cNvPr id="5" name="Text Placeholder 5"/>
          <p:cNvSpPr>
            <a:spLocks noGrp="1"/>
          </p:cNvSpPr>
          <p:nvPr>
            <p:ph type="body" sz="quarter" idx="12" hasCustomPrompt="1"/>
          </p:nvPr>
        </p:nvSpPr>
        <p:spPr>
          <a:xfrm>
            <a:off x="671757" y="1059876"/>
            <a:ext cx="8184662" cy="308378"/>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22" name="L-Shape 21"/>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23" name="Rectangle 22"/>
          <p:cNvSpPr/>
          <p:nvPr userDrawn="1"/>
        </p:nvSpPr>
        <p:spPr>
          <a:xfrm>
            <a:off x="566" y="-30866"/>
            <a:ext cx="9155110" cy="818266"/>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userDrawn="1"/>
        </p:nvPicPr>
        <p:blipFill>
          <a:blip r:embed="rId2"/>
          <a:stretch>
            <a:fillRect/>
          </a:stretch>
        </p:blipFill>
        <p:spPr>
          <a:xfrm>
            <a:off x="8472950" y="17877"/>
            <a:ext cx="660400" cy="1295400"/>
          </a:xfrm>
          <a:prstGeom prst="rect">
            <a:avLst/>
          </a:prstGeom>
        </p:spPr>
      </p:pic>
      <p:pic>
        <p:nvPicPr>
          <p:cNvPr id="25" name="Picture 24"/>
          <p:cNvPicPr>
            <a:picLocks noChangeAspect="1"/>
          </p:cNvPicPr>
          <p:nvPr userDrawn="1"/>
        </p:nvPicPr>
        <p:blipFill>
          <a:blip r:embed="rId3"/>
          <a:stretch>
            <a:fillRect/>
          </a:stretch>
        </p:blipFill>
        <p:spPr>
          <a:xfrm>
            <a:off x="6792" y="3615135"/>
            <a:ext cx="812800" cy="1536700"/>
          </a:xfrm>
          <a:prstGeom prst="rect">
            <a:avLst/>
          </a:prstGeom>
        </p:spPr>
      </p:pic>
      <p:pic>
        <p:nvPicPr>
          <p:cNvPr id="26" name="Picture 25"/>
          <p:cNvPicPr>
            <a:picLocks noChangeAspect="1"/>
          </p:cNvPicPr>
          <p:nvPr userDrawn="1"/>
        </p:nvPicPr>
        <p:blipFill>
          <a:blip r:embed="rId4"/>
          <a:stretch>
            <a:fillRect/>
          </a:stretch>
        </p:blipFill>
        <p:spPr>
          <a:xfrm>
            <a:off x="270916" y="4029419"/>
            <a:ext cx="812800" cy="660400"/>
          </a:xfrm>
          <a:prstGeom prst="rect">
            <a:avLst/>
          </a:prstGeom>
        </p:spPr>
      </p:pic>
      <p:sp>
        <p:nvSpPr>
          <p:cNvPr id="15"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(TUNGSTEN SB 59 PT)</a:t>
            </a:r>
          </a:p>
        </p:txBody>
      </p:sp>
    </p:spTree>
    <p:extLst>
      <p:ext uri="{BB962C8B-B14F-4D97-AF65-F5344CB8AC3E}">
        <p14:creationId xmlns:p14="http://schemas.microsoft.com/office/powerpoint/2010/main" val="818143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659305" y="1073944"/>
            <a:ext cx="8076956" cy="3011623"/>
          </a:xfrm>
          <a:prstGeom prst="rect">
            <a:avLst/>
          </a:prstGeom>
        </p:spPr>
        <p:txBody>
          <a:bodyPr/>
          <a:lstStyle>
            <a:lvl1pPr marL="342900" indent="-342900">
              <a:buFont typeface="Lucida Grande"/>
              <a:buChar char="&gt;"/>
              <a:defRPr sz="2400" b="0" i="0" baseline="0">
                <a:solidFill>
                  <a:srgbClr val="005F83"/>
                </a:solidFill>
                <a:latin typeface="Orgon Slab Light"/>
                <a:cs typeface="Orgon Slab Light"/>
              </a:defRPr>
            </a:lvl1pPr>
            <a:lvl2pPr>
              <a:defRPr sz="2000" b="0" i="0" baseline="0">
                <a:solidFill>
                  <a:srgbClr val="005F83"/>
                </a:solidFill>
                <a:latin typeface="Orgon Slab Light"/>
                <a:cs typeface="Orgon Slab Light"/>
              </a:defRPr>
            </a:lvl2pPr>
            <a:lvl3pPr marL="1143000" indent="-228600">
              <a:buSzPct val="100000"/>
              <a:buFont typeface="Lucida Grande"/>
              <a:buChar char="&gt;"/>
              <a:defRPr sz="1800" b="0" i="0" baseline="0">
                <a:solidFill>
                  <a:srgbClr val="005F83"/>
                </a:solidFill>
                <a:latin typeface="Orgon Slab Light"/>
                <a:cs typeface="Orgon Slab Light"/>
              </a:defRPr>
            </a:lvl3pPr>
            <a:lvl4pPr>
              <a:defRPr sz="1600" b="0" i="0" baseline="0">
                <a:solidFill>
                  <a:srgbClr val="005F83"/>
                </a:solidFill>
                <a:latin typeface="Orgon Slab Light"/>
                <a:cs typeface="Orgon Slab Light"/>
              </a:defRPr>
            </a:lvl4pPr>
            <a:lvl5pPr marL="2057400" indent="-228600">
              <a:buFont typeface="Lucida Grande"/>
              <a:buChar char="&gt;"/>
              <a:defRPr sz="1400" b="0" i="0" baseline="0">
                <a:solidFill>
                  <a:srgbClr val="005F83"/>
                </a:solidFill>
                <a:latin typeface="Orgon Slab Light"/>
                <a:cs typeface="Orgon Slab Light"/>
              </a:defRPr>
            </a:lvl5pPr>
          </a:lstStyle>
          <a:p>
            <a:pPr lvl="0"/>
            <a:r>
              <a:rPr lang="en-US" dirty="0" smtClean="0"/>
              <a:t>Bulleted content here (</a:t>
            </a:r>
            <a:r>
              <a:rPr lang="en-US" dirty="0" err="1" smtClean="0"/>
              <a:t>Orgon</a:t>
            </a:r>
            <a:r>
              <a:rPr lang="en-US" dirty="0" smtClean="0"/>
              <a:t> Slab Light, 24 pt.)</a:t>
            </a:r>
          </a:p>
          <a:p>
            <a:pPr lvl="1"/>
            <a:r>
              <a:rPr lang="en-US" dirty="0" smtClean="0"/>
              <a:t>Second level (</a:t>
            </a:r>
            <a:r>
              <a:rPr lang="en-US" dirty="0" err="1" smtClean="0"/>
              <a:t>Orgon</a:t>
            </a:r>
            <a:r>
              <a:rPr lang="en-US" dirty="0" smtClean="0"/>
              <a:t> Slab Light, 20)</a:t>
            </a:r>
          </a:p>
          <a:p>
            <a:pPr lvl="2"/>
            <a:r>
              <a:rPr lang="en-US" dirty="0" smtClean="0"/>
              <a:t>Third level (</a:t>
            </a:r>
            <a:r>
              <a:rPr lang="en-US" dirty="0" err="1" smtClean="0"/>
              <a:t>Orgon</a:t>
            </a:r>
            <a:r>
              <a:rPr lang="en-US" dirty="0" smtClean="0"/>
              <a:t> Slab Light, 18)</a:t>
            </a:r>
          </a:p>
          <a:p>
            <a:pPr lvl="3"/>
            <a:r>
              <a:rPr lang="en-US" dirty="0" smtClean="0"/>
              <a:t>Fourth level (</a:t>
            </a:r>
            <a:r>
              <a:rPr lang="en-US" dirty="0" err="1" smtClean="0"/>
              <a:t>Orgon</a:t>
            </a:r>
            <a:r>
              <a:rPr lang="en-US" dirty="0" smtClean="0"/>
              <a:t> Slab Light, 16)</a:t>
            </a:r>
          </a:p>
          <a:p>
            <a:pPr lvl="4"/>
            <a:r>
              <a:rPr lang="en-US" dirty="0" smtClean="0"/>
              <a:t>Fifth level (</a:t>
            </a:r>
            <a:r>
              <a:rPr lang="en-US" dirty="0" err="1" smtClean="0"/>
              <a:t>Orgon</a:t>
            </a:r>
            <a:r>
              <a:rPr lang="en-US" dirty="0" smtClean="0"/>
              <a:t> Slab Light, 14)</a:t>
            </a:r>
            <a:endParaRPr lang="en-US" dirty="0"/>
          </a:p>
        </p:txBody>
      </p:sp>
      <p:sp>
        <p:nvSpPr>
          <p:cNvPr id="18" name="L-Shape 17"/>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9" name="Rectangle 18"/>
          <p:cNvSpPr/>
          <p:nvPr userDrawn="1"/>
        </p:nvSpPr>
        <p:spPr>
          <a:xfrm>
            <a:off x="566" y="-30866"/>
            <a:ext cx="9155110" cy="818266"/>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2"/>
          <a:stretch>
            <a:fillRect/>
          </a:stretch>
        </p:blipFill>
        <p:spPr>
          <a:xfrm>
            <a:off x="8472950" y="17877"/>
            <a:ext cx="660400" cy="1295400"/>
          </a:xfrm>
          <a:prstGeom prst="rect">
            <a:avLst/>
          </a:prstGeom>
        </p:spPr>
      </p:pic>
      <p:pic>
        <p:nvPicPr>
          <p:cNvPr id="21" name="Picture 20"/>
          <p:cNvPicPr>
            <a:picLocks noChangeAspect="1"/>
          </p:cNvPicPr>
          <p:nvPr userDrawn="1"/>
        </p:nvPicPr>
        <p:blipFill>
          <a:blip r:embed="rId3"/>
          <a:stretch>
            <a:fillRect/>
          </a:stretch>
        </p:blipFill>
        <p:spPr>
          <a:xfrm>
            <a:off x="6792" y="3615135"/>
            <a:ext cx="812800" cy="1536700"/>
          </a:xfrm>
          <a:prstGeom prst="rect">
            <a:avLst/>
          </a:prstGeom>
        </p:spPr>
      </p:pic>
      <p:pic>
        <p:nvPicPr>
          <p:cNvPr id="22" name="Picture 21"/>
          <p:cNvPicPr>
            <a:picLocks noChangeAspect="1"/>
          </p:cNvPicPr>
          <p:nvPr userDrawn="1"/>
        </p:nvPicPr>
        <p:blipFill>
          <a:blip r:embed="rId4"/>
          <a:stretch>
            <a:fillRect/>
          </a:stretch>
        </p:blipFill>
        <p:spPr>
          <a:xfrm>
            <a:off x="270916" y="4029419"/>
            <a:ext cx="812800" cy="660400"/>
          </a:xfrm>
          <a:prstGeom prst="rect">
            <a:avLst/>
          </a:prstGeom>
        </p:spPr>
      </p:pic>
      <p:sp>
        <p:nvSpPr>
          <p:cNvPr id="23"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(TUNGSTEN SB 59 PT)</a:t>
            </a:r>
          </a:p>
        </p:txBody>
      </p:sp>
    </p:spTree>
    <p:extLst>
      <p:ext uri="{BB962C8B-B14F-4D97-AF65-F5344CB8AC3E}">
        <p14:creationId xmlns:p14="http://schemas.microsoft.com/office/powerpoint/2010/main" val="1785922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1308100" y="989427"/>
            <a:ext cx="7164850" cy="3324225"/>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smtClean="0"/>
              <a:t>Graphic Here</a:t>
            </a:r>
            <a:endParaRPr lang="en-US" dirty="0"/>
          </a:p>
        </p:txBody>
      </p:sp>
      <p:sp>
        <p:nvSpPr>
          <p:cNvPr id="11" name="L-Shape 10"/>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4" name="Rectangle 13"/>
          <p:cNvSpPr/>
          <p:nvPr userDrawn="1"/>
        </p:nvSpPr>
        <p:spPr>
          <a:xfrm>
            <a:off x="566" y="-30866"/>
            <a:ext cx="9155110" cy="818266"/>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a:stretch>
            <a:fillRect/>
          </a:stretch>
        </p:blipFill>
        <p:spPr>
          <a:xfrm>
            <a:off x="8472950" y="17877"/>
            <a:ext cx="660400" cy="1295400"/>
          </a:xfrm>
          <a:prstGeom prst="rect">
            <a:avLst/>
          </a:prstGeom>
        </p:spPr>
      </p:pic>
      <p:pic>
        <p:nvPicPr>
          <p:cNvPr id="17" name="Picture 16"/>
          <p:cNvPicPr>
            <a:picLocks noChangeAspect="1"/>
          </p:cNvPicPr>
          <p:nvPr userDrawn="1"/>
        </p:nvPicPr>
        <p:blipFill>
          <a:blip r:embed="rId3"/>
          <a:stretch>
            <a:fillRect/>
          </a:stretch>
        </p:blipFill>
        <p:spPr>
          <a:xfrm>
            <a:off x="6792" y="3615135"/>
            <a:ext cx="812800" cy="1536700"/>
          </a:xfrm>
          <a:prstGeom prst="rect">
            <a:avLst/>
          </a:prstGeom>
        </p:spPr>
      </p:pic>
      <p:pic>
        <p:nvPicPr>
          <p:cNvPr id="18" name="Picture 17"/>
          <p:cNvPicPr>
            <a:picLocks noChangeAspect="1"/>
          </p:cNvPicPr>
          <p:nvPr userDrawn="1"/>
        </p:nvPicPr>
        <p:blipFill>
          <a:blip r:embed="rId4"/>
          <a:stretch>
            <a:fillRect/>
          </a:stretch>
        </p:blipFill>
        <p:spPr>
          <a:xfrm>
            <a:off x="270916" y="4029419"/>
            <a:ext cx="812800" cy="660400"/>
          </a:xfrm>
          <a:prstGeom prst="rect">
            <a:avLst/>
          </a:prstGeom>
        </p:spPr>
      </p:pic>
      <p:sp>
        <p:nvSpPr>
          <p:cNvPr id="19"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(TUNGSTEN SB 59 PT)</a:t>
            </a:r>
          </a:p>
        </p:txBody>
      </p:sp>
    </p:spTree>
    <p:extLst>
      <p:ext uri="{BB962C8B-B14F-4D97-AF65-F5344CB8AC3E}">
        <p14:creationId xmlns:p14="http://schemas.microsoft.com/office/powerpoint/2010/main" val="328654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4711700" y="989427"/>
            <a:ext cx="3761250" cy="3324225"/>
          </a:xfrm>
          <a:prstGeom prst="rect">
            <a:avLst/>
          </a:prstGeom>
        </p:spPr>
        <p:txBody>
          <a:bodyPr>
            <a:normAutofit/>
          </a:bodyPr>
          <a:lstStyle>
            <a:lvl1pPr marL="0" indent="0">
              <a:buNone/>
              <a:defRPr sz="2400" b="0" i="0" baseline="0">
                <a:solidFill>
                  <a:srgbClr val="005F83"/>
                </a:solidFill>
                <a:latin typeface="Orgon Slab"/>
                <a:cs typeface="Orgon Slab"/>
              </a:defRPr>
            </a:lvl1pPr>
          </a:lstStyle>
          <a:p>
            <a:r>
              <a:rPr lang="en-US" dirty="0" smtClean="0"/>
              <a:t>Graphic Here</a:t>
            </a:r>
            <a:endParaRPr lang="en-US" dirty="0"/>
          </a:p>
        </p:txBody>
      </p:sp>
      <p:sp>
        <p:nvSpPr>
          <p:cNvPr id="11" name="Text Placeholder 9"/>
          <p:cNvSpPr>
            <a:spLocks noGrp="1"/>
          </p:cNvSpPr>
          <p:nvPr>
            <p:ph type="body" sz="quarter" idx="11" hasCustomPrompt="1"/>
          </p:nvPr>
        </p:nvSpPr>
        <p:spPr>
          <a:xfrm>
            <a:off x="659306" y="1924050"/>
            <a:ext cx="3760295" cy="1933575"/>
          </a:xfrm>
          <a:prstGeom prst="rect">
            <a:avLst/>
          </a:prstGeom>
        </p:spPr>
        <p:txBody>
          <a:bodyPr/>
          <a:lstStyle>
            <a:lvl1pPr marL="342900" indent="-342900">
              <a:buFont typeface="Lucida Grande"/>
              <a:buChar char="&gt;"/>
              <a:defRPr sz="2400" b="0" i="0" baseline="0">
                <a:solidFill>
                  <a:srgbClr val="005F83"/>
                </a:solidFill>
                <a:latin typeface="Orgon Slab ExtraLight"/>
                <a:cs typeface="Orgon Slab ExtraLight"/>
              </a:defRPr>
            </a:lvl1pPr>
            <a:lvl2pPr>
              <a:defRPr sz="2000" b="0" i="0" baseline="0">
                <a:solidFill>
                  <a:srgbClr val="005F83"/>
                </a:solidFill>
                <a:latin typeface="Orgon Slab ExtraLight"/>
                <a:cs typeface="Orgon Slab ExtraLight"/>
              </a:defRPr>
            </a:lvl2pPr>
            <a:lvl3pPr marL="1143000" indent="-228600">
              <a:buSzPct val="100000"/>
              <a:buFont typeface="Lucida Grande"/>
              <a:buChar char="&gt;"/>
              <a:defRPr sz="1800" b="0" i="0" baseline="0">
                <a:solidFill>
                  <a:srgbClr val="005F83"/>
                </a:solidFill>
                <a:latin typeface="Orgon Slab ExtraLight"/>
                <a:cs typeface="Orgon Slab ExtraLight"/>
              </a:defRPr>
            </a:lvl3pPr>
            <a:lvl4pPr>
              <a:defRPr sz="1600" b="0" i="0" baseline="0">
                <a:solidFill>
                  <a:srgbClr val="005F83"/>
                </a:solidFill>
                <a:latin typeface="Orgon Slab ExtraLight"/>
                <a:cs typeface="Orgon Slab ExtraLight"/>
              </a:defRPr>
            </a:lvl4pPr>
            <a:lvl5pPr marL="2057400" indent="-228600">
              <a:buFont typeface="Lucida Grande"/>
              <a:buChar char="&gt;"/>
              <a:defRPr sz="1400" b="0" i="0" baseline="0">
                <a:solidFill>
                  <a:srgbClr val="005F83"/>
                </a:solidFill>
                <a:latin typeface="Orgon Slab ExtraLight"/>
                <a:cs typeface="Orgon Slab ExtraLight"/>
              </a:defRPr>
            </a:lvl5pPr>
          </a:lstStyle>
          <a:p>
            <a:pPr lvl="0"/>
            <a:r>
              <a:rPr lang="en-US" dirty="0" smtClean="0"/>
              <a:t>Content here (</a:t>
            </a:r>
            <a:r>
              <a:rPr lang="en-US" dirty="0" err="1" smtClean="0"/>
              <a:t>Orgon</a:t>
            </a:r>
            <a:r>
              <a:rPr lang="en-US" dirty="0" smtClean="0"/>
              <a:t> Slab </a:t>
            </a:r>
            <a:r>
              <a:rPr lang="en-US" dirty="0" err="1" smtClean="0"/>
              <a:t>ExtraLight</a:t>
            </a:r>
            <a:r>
              <a:rPr lang="en-US" dirty="0" smtClean="0"/>
              <a:t>, 24 pt.)</a:t>
            </a:r>
          </a:p>
          <a:p>
            <a:pPr lvl="1"/>
            <a:r>
              <a:rPr lang="en-US" dirty="0" smtClean="0"/>
              <a:t>Second level (</a:t>
            </a:r>
            <a:r>
              <a:rPr lang="en-US" dirty="0" err="1" smtClean="0"/>
              <a:t>Orgon</a:t>
            </a:r>
            <a:r>
              <a:rPr lang="en-US" dirty="0" smtClean="0"/>
              <a:t> Slab </a:t>
            </a:r>
            <a:r>
              <a:rPr lang="en-US" dirty="0" err="1" smtClean="0"/>
              <a:t>ExtraLight</a:t>
            </a:r>
            <a:r>
              <a:rPr lang="en-US" dirty="0" smtClean="0"/>
              <a:t>, 20)</a:t>
            </a:r>
          </a:p>
          <a:p>
            <a:pPr lvl="2"/>
            <a:r>
              <a:rPr lang="en-US" dirty="0" smtClean="0"/>
              <a:t>Third level (</a:t>
            </a:r>
            <a:r>
              <a:rPr lang="en-US" dirty="0" err="1" smtClean="0"/>
              <a:t>Orgon</a:t>
            </a:r>
            <a:r>
              <a:rPr lang="en-US" dirty="0" smtClean="0"/>
              <a:t> Slab </a:t>
            </a:r>
            <a:r>
              <a:rPr lang="en-US" dirty="0" err="1" smtClean="0"/>
              <a:t>ExtraLight</a:t>
            </a:r>
            <a:r>
              <a:rPr lang="en-US" dirty="0" smtClean="0"/>
              <a:t>, 18)</a:t>
            </a:r>
          </a:p>
        </p:txBody>
      </p:sp>
      <p:sp>
        <p:nvSpPr>
          <p:cNvPr id="14" name="Text Placeholder 5"/>
          <p:cNvSpPr>
            <a:spLocks noGrp="1"/>
          </p:cNvSpPr>
          <p:nvPr>
            <p:ph type="body" sz="quarter" idx="13" hasCustomPrompt="1"/>
          </p:nvPr>
        </p:nvSpPr>
        <p:spPr>
          <a:xfrm>
            <a:off x="671758" y="1002726"/>
            <a:ext cx="3747843" cy="854650"/>
          </a:xfrm>
          <a:prstGeom prst="rect">
            <a:avLst/>
          </a:prstGeom>
        </p:spPr>
        <p:txBody>
          <a:bodyPr>
            <a:noAutofit/>
          </a:bodyPr>
          <a:lstStyle>
            <a:lvl1pPr marL="0" indent="0">
              <a:lnSpc>
                <a:spcPct val="90000"/>
              </a:lnSpc>
              <a:buNone/>
              <a:defRPr sz="2400" b="0" i="0" baseline="0">
                <a:solidFill>
                  <a:srgbClr val="005F83"/>
                </a:solidFill>
                <a:latin typeface="Orgon Slab Light"/>
                <a:cs typeface="Orgon Slab Light"/>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(ORGON SLAB LIGHT, 24 PT.)</a:t>
            </a:r>
            <a:endParaRPr lang="en-US" dirty="0"/>
          </a:p>
        </p:txBody>
      </p:sp>
      <p:sp>
        <p:nvSpPr>
          <p:cNvPr id="15" name="L-Shape 14"/>
          <p:cNvSpPr/>
          <p:nvPr userDrawn="1"/>
        </p:nvSpPr>
        <p:spPr>
          <a:xfrm flipH="1">
            <a:off x="-2" y="0"/>
            <a:ext cx="9155111" cy="5151835"/>
          </a:xfrm>
          <a:prstGeom prst="corner">
            <a:avLst>
              <a:gd name="adj1" fmla="val 3545"/>
              <a:gd name="adj2" fmla="val 3685"/>
            </a:avLst>
          </a:prstGeom>
          <a:solidFill>
            <a:srgbClr val="59B23F"/>
          </a:solidFill>
          <a:effectLst/>
          <a:scene3d>
            <a:camera prst="orthographicFront"/>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CCFFCC"/>
              </a:solidFill>
            </a:endParaRPr>
          </a:p>
        </p:txBody>
      </p:sp>
      <p:sp>
        <p:nvSpPr>
          <p:cNvPr id="17" name="Rectangle 16"/>
          <p:cNvSpPr/>
          <p:nvPr userDrawn="1"/>
        </p:nvSpPr>
        <p:spPr>
          <a:xfrm>
            <a:off x="566" y="-30866"/>
            <a:ext cx="9155110" cy="818266"/>
          </a:xfrm>
          <a:prstGeom prst="rect">
            <a:avLst/>
          </a:prstGeom>
          <a:solidFill>
            <a:srgbClr val="0B2F3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userDrawn="1"/>
        </p:nvPicPr>
        <p:blipFill>
          <a:blip r:embed="rId2"/>
          <a:stretch>
            <a:fillRect/>
          </a:stretch>
        </p:blipFill>
        <p:spPr>
          <a:xfrm>
            <a:off x="8472950" y="17877"/>
            <a:ext cx="660400" cy="1295400"/>
          </a:xfrm>
          <a:prstGeom prst="rect">
            <a:avLst/>
          </a:prstGeom>
        </p:spPr>
      </p:pic>
      <p:pic>
        <p:nvPicPr>
          <p:cNvPr id="19" name="Picture 18"/>
          <p:cNvPicPr>
            <a:picLocks noChangeAspect="1"/>
          </p:cNvPicPr>
          <p:nvPr userDrawn="1"/>
        </p:nvPicPr>
        <p:blipFill>
          <a:blip r:embed="rId3"/>
          <a:stretch>
            <a:fillRect/>
          </a:stretch>
        </p:blipFill>
        <p:spPr>
          <a:xfrm>
            <a:off x="6792" y="3615135"/>
            <a:ext cx="812800" cy="1536700"/>
          </a:xfrm>
          <a:prstGeom prst="rect">
            <a:avLst/>
          </a:prstGeom>
        </p:spPr>
      </p:pic>
      <p:pic>
        <p:nvPicPr>
          <p:cNvPr id="20" name="Picture 19"/>
          <p:cNvPicPr>
            <a:picLocks noChangeAspect="1"/>
          </p:cNvPicPr>
          <p:nvPr userDrawn="1"/>
        </p:nvPicPr>
        <p:blipFill>
          <a:blip r:embed="rId4"/>
          <a:stretch>
            <a:fillRect/>
          </a:stretch>
        </p:blipFill>
        <p:spPr>
          <a:xfrm>
            <a:off x="270916" y="4029419"/>
            <a:ext cx="812800" cy="660400"/>
          </a:xfrm>
          <a:prstGeom prst="rect">
            <a:avLst/>
          </a:prstGeom>
        </p:spPr>
      </p:pic>
      <p:sp>
        <p:nvSpPr>
          <p:cNvPr id="21" name="Text Placeholder 5"/>
          <p:cNvSpPr>
            <a:spLocks noGrp="1"/>
          </p:cNvSpPr>
          <p:nvPr>
            <p:ph type="body" sz="quarter" idx="10" hasCustomPrompt="1"/>
          </p:nvPr>
        </p:nvSpPr>
        <p:spPr>
          <a:xfrm>
            <a:off x="493957" y="-12700"/>
            <a:ext cx="8370643" cy="800099"/>
          </a:xfrm>
          <a:prstGeom prst="rect">
            <a:avLst/>
          </a:prstGeom>
          <a:ln>
            <a:noFill/>
          </a:ln>
        </p:spPr>
        <p:txBody>
          <a:bodyPr>
            <a:noAutofit/>
          </a:bodyPr>
          <a:lstStyle>
            <a:lvl1pPr marL="0" indent="0">
              <a:lnSpc>
                <a:spcPct val="100000"/>
              </a:lnSpc>
              <a:buNone/>
              <a:defRPr sz="5900" b="0" i="0" baseline="0">
                <a:solidFill>
                  <a:schemeClr val="bg2"/>
                </a:solidFill>
                <a:latin typeface="Tungsten Semibold"/>
                <a:cs typeface="Tungsten Semibold"/>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(TUNGSTEN SB 59 PT)</a:t>
            </a:r>
          </a:p>
        </p:txBody>
      </p:sp>
    </p:spTree>
    <p:extLst>
      <p:ext uri="{BB962C8B-B14F-4D97-AF65-F5344CB8AC3E}">
        <p14:creationId xmlns:p14="http://schemas.microsoft.com/office/powerpoint/2010/main" val="769944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496306"/>
      </p:ext>
    </p:extLst>
  </p:cSld>
  <p:clrMap bg1="lt1" tx1="dk1" bg2="lt2" tx2="dk2" accent1="accent1" accent2="accent2" accent3="accent3" accent4="accent4" accent5="accent5" accent6="accent6" hlink="hlink" folHlink="folHlink"/>
  <p:sldLayoutIdLst>
    <p:sldLayoutId id="2147483672" r:id="rId1"/>
    <p:sldLayoutId id="2147483655" r:id="rId2"/>
    <p:sldLayoutId id="2147483656" r:id="rId3"/>
    <p:sldLayoutId id="2147483657" r:id="rId4"/>
    <p:sldLayoutId id="214748367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docs.google.com/document/d/1QeSN8Vri81u0q5g95Uj62YKBIv7_0n9VgVGLqalT7ZA/edit"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st.adobeconnect.com/p1323uvvgge?launcher=false&amp;fcsContent=true&amp;pbMode=normal"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document/d/1Ees9cgVuYs312I8xp2x7wiBXee3sip9TpSddAgm4XQE/edit"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136" y="544735"/>
            <a:ext cx="5308605" cy="790571"/>
          </a:xfrm>
        </p:spPr>
        <p:txBody>
          <a:bodyPr/>
          <a:lstStyle/>
          <a:p>
            <a:r>
              <a:rPr lang="en-US" sz="2400" dirty="0">
                <a:latin typeface="Orgon Slab" panose="02000503000000020004" pitchFamily="50" charset="0"/>
              </a:rPr>
              <a:t>The “Small Class Feel” And Increasing </a:t>
            </a:r>
            <a:r>
              <a:rPr lang="en-US" sz="2400" dirty="0" smtClean="0">
                <a:latin typeface="Orgon Slab" panose="02000503000000020004" pitchFamily="50" charset="0"/>
              </a:rPr>
              <a:t>Enrollment</a:t>
            </a:r>
            <a:r>
              <a:rPr lang="en-US" sz="3600" dirty="0"/>
              <a:t/>
            </a:r>
            <a:br>
              <a:rPr lang="en-US" sz="3600" dirty="0"/>
            </a:br>
            <a:endParaRPr lang="en-US" sz="3600" dirty="0"/>
          </a:p>
        </p:txBody>
      </p:sp>
      <p:sp>
        <p:nvSpPr>
          <p:cNvPr id="3" name="Text Placeholder 2"/>
          <p:cNvSpPr>
            <a:spLocks noGrp="1"/>
          </p:cNvSpPr>
          <p:nvPr>
            <p:ph type="body" sz="quarter" idx="10"/>
          </p:nvPr>
        </p:nvSpPr>
        <p:spPr>
          <a:xfrm>
            <a:off x="99136" y="1433239"/>
            <a:ext cx="5308605" cy="685800"/>
          </a:xfrm>
        </p:spPr>
        <p:txBody>
          <a:bodyPr/>
          <a:lstStyle/>
          <a:p>
            <a:r>
              <a:rPr lang="en-US" sz="1600" dirty="0" smtClean="0">
                <a:latin typeface="+mn-lt"/>
                <a:ea typeface="Tahoma" panose="020B0604030504040204" pitchFamily="34" charset="0"/>
                <a:cs typeface="Tahoma" panose="020B0604030504040204" pitchFamily="34" charset="0"/>
              </a:rPr>
              <a:t>Using </a:t>
            </a:r>
            <a:r>
              <a:rPr lang="en-US" sz="1600" dirty="0">
                <a:latin typeface="+mn-lt"/>
                <a:ea typeface="Tahoma" panose="020B0604030504040204" pitchFamily="34" charset="0"/>
                <a:cs typeface="Tahoma" panose="020B0604030504040204" pitchFamily="34" charset="0"/>
              </a:rPr>
              <a:t>Blended Classroom Techniques To Maximize Efficacy</a:t>
            </a:r>
            <a:endParaRPr lang="en-US" sz="1600" dirty="0">
              <a:latin typeface="+mn-lt"/>
              <a:ea typeface="Tahoma" panose="020B0604030504040204" pitchFamily="34" charset="0"/>
              <a:cs typeface="Tahoma" panose="020B0604030504040204" pitchFamily="34" charset="0"/>
            </a:endParaRPr>
          </a:p>
        </p:txBody>
      </p:sp>
      <p:sp>
        <p:nvSpPr>
          <p:cNvPr id="4" name="Rounded Rectangle 3"/>
          <p:cNvSpPr/>
          <p:nvPr/>
        </p:nvSpPr>
        <p:spPr>
          <a:xfrm>
            <a:off x="6322646" y="4196861"/>
            <a:ext cx="2399323" cy="77372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dirty="0" smtClean="0">
                <a:solidFill>
                  <a:srgbClr val="005F83"/>
                </a:solidFill>
                <a:latin typeface="Orgon Slab" panose="02000503000000020004" pitchFamily="50" charset="0"/>
              </a:rPr>
              <a:t>Jossalyn Larson, </a:t>
            </a:r>
            <a:r>
              <a:rPr lang="en-US" sz="1600" dirty="0" err="1" smtClean="0">
                <a:solidFill>
                  <a:srgbClr val="005F83"/>
                </a:solidFill>
                <a:latin typeface="Orgon Slab" panose="02000503000000020004" pitchFamily="50" charset="0"/>
              </a:rPr>
              <a:t>Ph.D</a:t>
            </a:r>
            <a:endParaRPr lang="en-US" sz="1600" dirty="0" smtClean="0">
              <a:solidFill>
                <a:srgbClr val="005F83"/>
              </a:solidFill>
              <a:latin typeface="Orgon Slab" panose="02000503000000020004" pitchFamily="50" charset="0"/>
            </a:endParaRPr>
          </a:p>
          <a:p>
            <a:pPr algn="ctr"/>
            <a:r>
              <a:rPr lang="en-US" sz="1600" dirty="0" smtClean="0">
                <a:solidFill>
                  <a:srgbClr val="005F83"/>
                </a:solidFill>
                <a:latin typeface="Orgon Slab" panose="02000503000000020004" pitchFamily="50" charset="0"/>
              </a:rPr>
              <a:t>larsonjo@mst.edu</a:t>
            </a:r>
            <a:endParaRPr lang="en-US" sz="1600" dirty="0">
              <a:solidFill>
                <a:srgbClr val="005F83"/>
              </a:solidFill>
              <a:latin typeface="Orgon Slab" panose="02000503000000020004" pitchFamily="50" charset="0"/>
            </a:endParaRPr>
          </a:p>
        </p:txBody>
      </p:sp>
    </p:spTree>
    <p:extLst>
      <p:ext uri="{BB962C8B-B14F-4D97-AF65-F5344CB8AC3E}">
        <p14:creationId xmlns:p14="http://schemas.microsoft.com/office/powerpoint/2010/main" val="30982987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mod="1">
    <p:ext uri="{E180D4A7-C9FB-4DFB-919C-405C955672EB}">
      <p14:showEvtLst xmlns:p14="http://schemas.microsoft.com/office/powerpoint/2010/main">
        <p14:playEvt time="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5.googleusercontent.com/Wv82UqH5GcnyDjgavM2reVMHHH7z3UapGVA__P0gVUyCiqwWDTX_mus-0fDc9jHEQsTwDyi48VHF3lpOvGPyRyVvGW76jxoNtDHvzjxyTCF4l74iZb-u5dPDkEzgcxZVjtXYUi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329" y="343753"/>
            <a:ext cx="7251204" cy="436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2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7946"/>
          <a:stretch/>
        </p:blipFill>
        <p:spPr>
          <a:xfrm>
            <a:off x="1648604" y="0"/>
            <a:ext cx="6065181" cy="51112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9617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p:cNvPr>
          <p:cNvPicPr>
            <a:picLocks noChangeAspect="1"/>
          </p:cNvPicPr>
          <p:nvPr/>
        </p:nvPicPr>
        <p:blipFill>
          <a:blip r:embed="rId3"/>
          <a:stretch>
            <a:fillRect/>
          </a:stretch>
        </p:blipFill>
        <p:spPr>
          <a:xfrm>
            <a:off x="54705" y="19049"/>
            <a:ext cx="9065846" cy="5099539"/>
          </a:xfrm>
          <a:prstGeom prst="rect">
            <a:avLst/>
          </a:prstGeom>
        </p:spPr>
      </p:pic>
    </p:spTree>
    <p:extLst>
      <p:ext uri="{BB962C8B-B14F-4D97-AF65-F5344CB8AC3E}">
        <p14:creationId xmlns:p14="http://schemas.microsoft.com/office/powerpoint/2010/main" val="3756403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5464" y="-106485"/>
            <a:ext cx="8370643" cy="800099"/>
          </a:xfrm>
        </p:spPr>
        <p:txBody>
          <a:bodyPr/>
          <a:lstStyle/>
          <a:p>
            <a:r>
              <a:rPr lang="en-US" sz="5400" dirty="0" smtClean="0">
                <a:latin typeface="Adobe Arabic" panose="02040503050201020203" pitchFamily="18" charset="-78"/>
                <a:ea typeface="Tahoma" panose="020B0604030504040204" pitchFamily="34" charset="0"/>
                <a:cs typeface="Adobe Arabic" panose="02040503050201020203" pitchFamily="18" charset="-78"/>
              </a:rPr>
              <a:t>The Pilot</a:t>
            </a:r>
            <a:endParaRPr lang="en-US" sz="5400" dirty="0">
              <a:latin typeface="Adobe Arabic" panose="02040503050201020203" pitchFamily="18" charset="-78"/>
              <a:ea typeface="Tahoma" panose="020B0604030504040204" pitchFamily="34" charset="0"/>
              <a:cs typeface="Adobe Arabic" panose="02040503050201020203" pitchFamily="18" charset="-78"/>
            </a:endParaRPr>
          </a:p>
        </p:txBody>
      </p:sp>
      <p:sp>
        <p:nvSpPr>
          <p:cNvPr id="5" name="Title 1"/>
          <p:cNvSpPr txBox="1">
            <a:spLocks/>
          </p:cNvSpPr>
          <p:nvPr/>
        </p:nvSpPr>
        <p:spPr>
          <a:xfrm>
            <a:off x="457200" y="897467"/>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rgbClr val="509E2F"/>
                </a:solidFill>
                <a:latin typeface="Cambria"/>
              </a:rPr>
              <a:t>Case Study: Section 1D</a:t>
            </a:r>
            <a:endParaRPr lang="en-US" dirty="0">
              <a:solidFill>
                <a:srgbClr val="509E2F"/>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460623730"/>
              </p:ext>
            </p:extLst>
          </p:nvPr>
        </p:nvGraphicFramePr>
        <p:xfrm>
          <a:off x="1395984" y="1920501"/>
          <a:ext cx="6586728" cy="2024889"/>
        </p:xfrm>
        <a:graphic>
          <a:graphicData uri="http://schemas.openxmlformats.org/drawingml/2006/table">
            <a:tbl>
              <a:tblPr firstRow="1" bandRow="1">
                <a:tableStyleId>{5C22544A-7EE6-4342-B048-85BDC9FD1C3A}</a:tableStyleId>
              </a:tblPr>
              <a:tblGrid>
                <a:gridCol w="2195576"/>
                <a:gridCol w="2195576"/>
                <a:gridCol w="2195576"/>
              </a:tblGrid>
              <a:tr h="501003">
                <a:tc>
                  <a:txBody>
                    <a:bodyPr/>
                    <a:lstStyle/>
                    <a:p>
                      <a:endParaRPr lang="en-US" dirty="0">
                        <a:solidFill>
                          <a:schemeClr val="tx1">
                            <a:lumMod val="50000"/>
                          </a:schemeClr>
                        </a:solidFill>
                      </a:endParaRPr>
                    </a:p>
                  </a:txBody>
                  <a:tcPr>
                    <a:solidFill>
                      <a:schemeClr val="bg1">
                        <a:lumMod val="20000"/>
                        <a:lumOff val="80000"/>
                      </a:schemeClr>
                    </a:solidFill>
                  </a:tcPr>
                </a:tc>
                <a:tc>
                  <a:txBody>
                    <a:bodyPr/>
                    <a:lstStyle/>
                    <a:p>
                      <a:r>
                        <a:rPr lang="en-US" dirty="0" smtClean="0">
                          <a:solidFill>
                            <a:schemeClr val="tx1">
                              <a:lumMod val="50000"/>
                            </a:schemeClr>
                          </a:solidFill>
                        </a:rPr>
                        <a:t>Spring</a:t>
                      </a:r>
                      <a:r>
                        <a:rPr lang="en-US" baseline="0" dirty="0" smtClean="0">
                          <a:solidFill>
                            <a:schemeClr val="tx1">
                              <a:lumMod val="50000"/>
                            </a:schemeClr>
                          </a:solidFill>
                        </a:rPr>
                        <a:t> 2015</a:t>
                      </a:r>
                      <a:endParaRPr lang="en-US" dirty="0">
                        <a:solidFill>
                          <a:schemeClr val="tx1">
                            <a:lumMod val="50000"/>
                          </a:schemeClr>
                        </a:solidFill>
                      </a:endParaRPr>
                    </a:p>
                  </a:txBody>
                  <a:tcPr>
                    <a:solidFill>
                      <a:schemeClr val="bg1">
                        <a:lumMod val="20000"/>
                        <a:lumOff val="80000"/>
                      </a:schemeClr>
                    </a:solidFill>
                  </a:tcPr>
                </a:tc>
                <a:tc>
                  <a:txBody>
                    <a:bodyPr/>
                    <a:lstStyle/>
                    <a:p>
                      <a:r>
                        <a:rPr lang="en-US" dirty="0" smtClean="0">
                          <a:solidFill>
                            <a:schemeClr val="tx1">
                              <a:lumMod val="50000"/>
                            </a:schemeClr>
                          </a:solidFill>
                        </a:rPr>
                        <a:t>Fall 2016</a:t>
                      </a:r>
                      <a:endParaRPr lang="en-US" dirty="0">
                        <a:solidFill>
                          <a:schemeClr val="tx1">
                            <a:lumMod val="50000"/>
                          </a:schemeClr>
                        </a:solidFill>
                      </a:endParaRPr>
                    </a:p>
                  </a:txBody>
                  <a:tcPr>
                    <a:solidFill>
                      <a:schemeClr val="bg1">
                        <a:lumMod val="20000"/>
                        <a:lumOff val="80000"/>
                      </a:schemeClr>
                    </a:solidFill>
                  </a:tcPr>
                </a:tc>
              </a:tr>
              <a:tr h="507962">
                <a:tc>
                  <a:txBody>
                    <a:bodyPr/>
                    <a:lstStyle/>
                    <a:p>
                      <a:r>
                        <a:rPr lang="en-US" dirty="0" smtClean="0">
                          <a:solidFill>
                            <a:schemeClr val="tx1">
                              <a:lumMod val="50000"/>
                            </a:schemeClr>
                          </a:solidFill>
                        </a:rPr>
                        <a:t>Avg.</a:t>
                      </a:r>
                      <a:r>
                        <a:rPr lang="en-US" baseline="0" dirty="0" smtClean="0">
                          <a:solidFill>
                            <a:schemeClr val="tx1">
                              <a:lumMod val="50000"/>
                            </a:schemeClr>
                          </a:solidFill>
                        </a:rPr>
                        <a:t> Final Grade</a:t>
                      </a:r>
                      <a:endParaRPr lang="en-US" dirty="0">
                        <a:solidFill>
                          <a:schemeClr val="tx1">
                            <a:lumMod val="50000"/>
                          </a:schemeClr>
                        </a:solidFill>
                      </a:endParaRPr>
                    </a:p>
                  </a:txBody>
                  <a:tcPr/>
                </a:tc>
                <a:tc>
                  <a:txBody>
                    <a:bodyPr/>
                    <a:lstStyle/>
                    <a:p>
                      <a:pPr algn="r"/>
                      <a:r>
                        <a:rPr lang="en-US" dirty="0" smtClean="0">
                          <a:solidFill>
                            <a:schemeClr val="tx1">
                              <a:lumMod val="50000"/>
                            </a:schemeClr>
                          </a:solidFill>
                        </a:rPr>
                        <a:t>78.807</a:t>
                      </a:r>
                      <a:endParaRPr lang="en-US" dirty="0">
                        <a:solidFill>
                          <a:schemeClr val="tx1">
                            <a:lumMod val="50000"/>
                          </a:schemeClr>
                        </a:solidFill>
                      </a:endParaRPr>
                    </a:p>
                  </a:txBody>
                  <a:tcPr/>
                </a:tc>
                <a:tc>
                  <a:txBody>
                    <a:bodyPr/>
                    <a:lstStyle/>
                    <a:p>
                      <a:pPr algn="r"/>
                      <a:r>
                        <a:rPr lang="en-US" dirty="0" smtClean="0">
                          <a:solidFill>
                            <a:schemeClr val="tx1">
                              <a:lumMod val="50000"/>
                            </a:schemeClr>
                          </a:solidFill>
                        </a:rPr>
                        <a:t>87.047</a:t>
                      </a:r>
                      <a:endParaRPr lang="en-US" dirty="0">
                        <a:solidFill>
                          <a:schemeClr val="tx1">
                            <a:lumMod val="50000"/>
                          </a:schemeClr>
                        </a:solidFill>
                      </a:endParaRPr>
                    </a:p>
                  </a:txBody>
                  <a:tcPr/>
                </a:tc>
              </a:tr>
              <a:tr h="507962">
                <a:tc>
                  <a:txBody>
                    <a:bodyPr/>
                    <a:lstStyle/>
                    <a:p>
                      <a:r>
                        <a:rPr lang="en-US" dirty="0" smtClean="0">
                          <a:solidFill>
                            <a:schemeClr val="tx1">
                              <a:lumMod val="50000"/>
                            </a:schemeClr>
                          </a:solidFill>
                        </a:rPr>
                        <a:t>Median Grade</a:t>
                      </a:r>
                      <a:endParaRPr lang="en-US" dirty="0">
                        <a:solidFill>
                          <a:schemeClr val="tx1">
                            <a:lumMod val="50000"/>
                          </a:schemeClr>
                        </a:solidFill>
                      </a:endParaRPr>
                    </a:p>
                  </a:txBody>
                  <a:tcPr/>
                </a:tc>
                <a:tc>
                  <a:txBody>
                    <a:bodyPr/>
                    <a:lstStyle/>
                    <a:p>
                      <a:pPr algn="r"/>
                      <a:r>
                        <a:rPr lang="en-US" dirty="0" smtClean="0">
                          <a:solidFill>
                            <a:schemeClr val="tx1">
                              <a:lumMod val="50000"/>
                            </a:schemeClr>
                          </a:solidFill>
                        </a:rPr>
                        <a:t>84.47</a:t>
                      </a:r>
                      <a:endParaRPr lang="en-US" dirty="0">
                        <a:solidFill>
                          <a:schemeClr val="tx1">
                            <a:lumMod val="50000"/>
                          </a:schemeClr>
                        </a:solidFill>
                      </a:endParaRPr>
                    </a:p>
                  </a:txBody>
                  <a:tcPr/>
                </a:tc>
                <a:tc>
                  <a:txBody>
                    <a:bodyPr/>
                    <a:lstStyle/>
                    <a:p>
                      <a:pPr algn="r"/>
                      <a:r>
                        <a:rPr lang="en-US" dirty="0" smtClean="0">
                          <a:solidFill>
                            <a:schemeClr val="tx1">
                              <a:lumMod val="50000"/>
                            </a:schemeClr>
                          </a:solidFill>
                        </a:rPr>
                        <a:t>85.85</a:t>
                      </a:r>
                    </a:p>
                  </a:txBody>
                  <a:tcPr/>
                </a:tc>
              </a:tr>
              <a:tr h="507962">
                <a:tc>
                  <a:txBody>
                    <a:bodyPr/>
                    <a:lstStyle/>
                    <a:p>
                      <a:r>
                        <a:rPr lang="en-US" dirty="0" smtClean="0">
                          <a:solidFill>
                            <a:schemeClr val="tx1">
                              <a:lumMod val="50000"/>
                            </a:schemeClr>
                          </a:solidFill>
                        </a:rPr>
                        <a:t>Standard Dev.</a:t>
                      </a:r>
                      <a:endParaRPr lang="en-US" dirty="0">
                        <a:solidFill>
                          <a:schemeClr val="tx1">
                            <a:lumMod val="50000"/>
                          </a:schemeClr>
                        </a:solidFill>
                      </a:endParaRPr>
                    </a:p>
                  </a:txBody>
                  <a:tcPr/>
                </a:tc>
                <a:tc>
                  <a:txBody>
                    <a:bodyPr/>
                    <a:lstStyle/>
                    <a:p>
                      <a:pPr algn="r"/>
                      <a:r>
                        <a:rPr lang="en-US" dirty="0" smtClean="0">
                          <a:solidFill>
                            <a:schemeClr val="tx1">
                              <a:lumMod val="50000"/>
                            </a:schemeClr>
                          </a:solidFill>
                        </a:rPr>
                        <a:t>11.898</a:t>
                      </a:r>
                      <a:endParaRPr lang="en-US" dirty="0">
                        <a:solidFill>
                          <a:schemeClr val="tx1">
                            <a:lumMod val="50000"/>
                          </a:schemeClr>
                        </a:solidFill>
                      </a:endParaRPr>
                    </a:p>
                  </a:txBody>
                  <a:tcPr/>
                </a:tc>
                <a:tc>
                  <a:txBody>
                    <a:bodyPr/>
                    <a:lstStyle/>
                    <a:p>
                      <a:pPr algn="r"/>
                      <a:r>
                        <a:rPr lang="en-US" dirty="0" smtClean="0">
                          <a:solidFill>
                            <a:schemeClr val="tx1">
                              <a:lumMod val="50000"/>
                            </a:schemeClr>
                          </a:solidFill>
                        </a:rPr>
                        <a:t>3.698</a:t>
                      </a:r>
                    </a:p>
                  </a:txBody>
                  <a:tcPr/>
                </a:tc>
              </a:tr>
            </a:tbl>
          </a:graphicData>
        </a:graphic>
      </p:graphicFrame>
    </p:spTree>
    <p:extLst>
      <p:ext uri="{BB962C8B-B14F-4D97-AF65-F5344CB8AC3E}">
        <p14:creationId xmlns:p14="http://schemas.microsoft.com/office/powerpoint/2010/main" val="123592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xA_AEwkuv-XfJQUMhFDuYZRv5OT9WGwQPKyzPQaeb6zqZ1BX8MJ_mABK3LAffnpPT3TCRettHBvGN6iDQdlbTajEuyOwkjwU28GnZgSKtcjAIkDtUbXK10vSVU2nUB2RRhTEVly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0523"/>
            <a:ext cx="8993841" cy="4400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67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s://lh4.googleusercontent.com/3yRl6CcGYNDqbIv8dViVLKutd_dnA8Q5L8YGRAqNZwYxfsV2H8D3WBJn3zkeO5wZjlHGFtD3_So6Q_zjy_lIssH-IsAtnH59T79-0g0mCqXUyzTJgb53C9dCS4sNnj65E9mPS_V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9979"/>
            <a:ext cx="9042871" cy="465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7475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72380" y="61415"/>
            <a:ext cx="7045606" cy="49147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95932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32941" y="351687"/>
            <a:ext cx="9176942" cy="4626708"/>
          </a:xfrm>
          <a:prstGeom prst="rect">
            <a:avLst/>
          </a:prstGeom>
        </p:spPr>
      </p:pic>
    </p:spTree>
    <p:extLst>
      <p:ext uri="{BB962C8B-B14F-4D97-AF65-F5344CB8AC3E}">
        <p14:creationId xmlns:p14="http://schemas.microsoft.com/office/powerpoint/2010/main" val="2238513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2276" y="7817"/>
            <a:ext cx="7023383" cy="50731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9869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p:cNvPr>
          <p:cNvPicPr>
            <a:picLocks noChangeAspect="1"/>
          </p:cNvPicPr>
          <p:nvPr/>
        </p:nvPicPr>
        <p:blipFill>
          <a:blip r:embed="rId4"/>
          <a:stretch>
            <a:fillRect/>
          </a:stretch>
        </p:blipFill>
        <p:spPr>
          <a:xfrm>
            <a:off x="0" y="122181"/>
            <a:ext cx="9159630" cy="4912927"/>
          </a:xfrm>
          <a:prstGeom prst="rect">
            <a:avLst/>
          </a:prstGeom>
        </p:spPr>
      </p:pic>
    </p:spTree>
    <p:extLst>
      <p:ext uri="{BB962C8B-B14F-4D97-AF65-F5344CB8AC3E}">
        <p14:creationId xmlns:p14="http://schemas.microsoft.com/office/powerpoint/2010/main" val="1744052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ssets1.bigthink.com/system/idea_thumbnails/55119/primary/boring_lecture.jpg?14001006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130" y="176740"/>
            <a:ext cx="7268453" cy="48456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368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299855089_914e85d5d1_k.jpg"/>
          <p:cNvPicPr>
            <a:picLocks noChangeAspect="1"/>
          </p:cNvPicPr>
          <p:nvPr/>
        </p:nvPicPr>
        <p:blipFill>
          <a:blip r:embed="rId2"/>
          <a:stretch>
            <a:fillRect/>
          </a:stretch>
        </p:blipFill>
        <p:spPr>
          <a:xfrm>
            <a:off x="1694399" y="149444"/>
            <a:ext cx="7282184" cy="48774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09522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lh5.googleusercontent.com/OoDYTohYNA-FWlFE2RM2qQ9sRazhL2tw6fGWNRySdJCxTOn2_UkEISL8vlwjfq4MGbo0yGcu32u2v4UDl23e_0RDmWkFi3EFXubmO_y17rrcll5p53v4VWtdrQH0axCtbPZR-N4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269" y="312615"/>
            <a:ext cx="7034321" cy="45641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8302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5464" y="-98670"/>
            <a:ext cx="8370643" cy="800099"/>
          </a:xfrm>
        </p:spPr>
        <p:txBody>
          <a:bodyPr/>
          <a:lstStyle/>
          <a:p>
            <a:r>
              <a:rPr lang="en-US" sz="5400" dirty="0" smtClean="0">
                <a:latin typeface="Adobe Arabic" panose="02040503050201020203" pitchFamily="18" charset="-78"/>
                <a:ea typeface="Tahoma" panose="020B0604030504040204" pitchFamily="34" charset="0"/>
                <a:cs typeface="Adobe Arabic" panose="02040503050201020203" pitchFamily="18" charset="-78"/>
              </a:rPr>
              <a:t>Reactions</a:t>
            </a:r>
            <a:endParaRPr lang="en-US" sz="5400" dirty="0">
              <a:latin typeface="Adobe Arabic" panose="02040503050201020203" pitchFamily="18" charset="-78"/>
              <a:ea typeface="Tahoma" panose="020B0604030504040204" pitchFamily="34" charset="0"/>
              <a:cs typeface="Adobe Arabic" panose="02040503050201020203" pitchFamily="18" charset="-78"/>
            </a:endParaRPr>
          </a:p>
        </p:txBody>
      </p:sp>
      <p:sp>
        <p:nvSpPr>
          <p:cNvPr id="2" name="TextBox 1"/>
          <p:cNvSpPr txBox="1"/>
          <p:nvPr/>
        </p:nvSpPr>
        <p:spPr>
          <a:xfrm>
            <a:off x="2088477" y="1233976"/>
            <a:ext cx="6807199" cy="3539430"/>
          </a:xfrm>
          <a:prstGeom prst="rect">
            <a:avLst/>
          </a:prstGeom>
          <a:noFill/>
        </p:spPr>
        <p:txBody>
          <a:bodyPr wrap="square" rtlCol="0">
            <a:spAutoFit/>
          </a:bodyPr>
          <a:lstStyle/>
          <a:p>
            <a:r>
              <a:rPr lang="en-US" sz="2800" dirty="0"/>
              <a:t>The small group format is a great choice. This allows for people in the same fields to have better peer editing experiences. It also allows a more in depth analysis of papers and progress on the days when we must bring in drafts. Having less people in each group means more time spent of each paper, and more time for helpful feedback. </a:t>
            </a:r>
            <a:endParaRPr lang="en-US" sz="2800" dirty="0"/>
          </a:p>
        </p:txBody>
      </p:sp>
      <p:pic>
        <p:nvPicPr>
          <p:cNvPr id="8194" name="Picture 2" descr="Image result for quotation mark green"/>
          <p:cNvPicPr>
            <a:picLocks noChangeAspect="1" noChangeArrowheads="1"/>
          </p:cNvPicPr>
          <p:nvPr/>
        </p:nvPicPr>
        <p:blipFill rotWithShape="1">
          <a:blip r:embed="rId2">
            <a:extLst>
              <a:ext uri="{28A0092B-C50C-407E-A947-70E740481C1C}">
                <a14:useLocalDpi xmlns:a14="http://schemas.microsoft.com/office/drawing/2010/main" val="0"/>
              </a:ext>
            </a:extLst>
          </a:blip>
          <a:srcRect l="19216" r="20144"/>
          <a:stretch/>
        </p:blipFill>
        <p:spPr bwMode="auto">
          <a:xfrm>
            <a:off x="292527" y="1164492"/>
            <a:ext cx="1568542" cy="136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176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5464" y="-98670"/>
            <a:ext cx="8370643" cy="800099"/>
          </a:xfrm>
        </p:spPr>
        <p:txBody>
          <a:bodyPr/>
          <a:lstStyle/>
          <a:p>
            <a:r>
              <a:rPr lang="en-US" sz="5400" dirty="0" smtClean="0">
                <a:latin typeface="Adobe Arabic" panose="02040503050201020203" pitchFamily="18" charset="-78"/>
                <a:ea typeface="Tahoma" panose="020B0604030504040204" pitchFamily="34" charset="0"/>
                <a:cs typeface="Adobe Arabic" panose="02040503050201020203" pitchFamily="18" charset="-78"/>
              </a:rPr>
              <a:t>Reactions</a:t>
            </a:r>
            <a:endParaRPr lang="en-US" sz="5400" dirty="0">
              <a:latin typeface="Adobe Arabic" panose="02040503050201020203" pitchFamily="18" charset="-78"/>
              <a:ea typeface="Tahoma" panose="020B0604030504040204" pitchFamily="34" charset="0"/>
              <a:cs typeface="Adobe Arabic" panose="02040503050201020203" pitchFamily="18" charset="-78"/>
            </a:endParaRPr>
          </a:p>
        </p:txBody>
      </p:sp>
      <p:sp>
        <p:nvSpPr>
          <p:cNvPr id="2" name="TextBox 1"/>
          <p:cNvSpPr txBox="1"/>
          <p:nvPr/>
        </p:nvSpPr>
        <p:spPr>
          <a:xfrm>
            <a:off x="2088477" y="1648191"/>
            <a:ext cx="6807199" cy="2677656"/>
          </a:xfrm>
          <a:prstGeom prst="rect">
            <a:avLst/>
          </a:prstGeom>
          <a:noFill/>
        </p:spPr>
        <p:txBody>
          <a:bodyPr wrap="square" rtlCol="0">
            <a:spAutoFit/>
          </a:bodyPr>
          <a:lstStyle/>
          <a:p>
            <a:r>
              <a:rPr lang="en-US" sz="2800" dirty="0"/>
              <a:t>I really like the small group setup. It makes the class and following conversation a lot more personal. In a large class I generally wouldn't speak at all but this setting has a few people that I have known for a while know but feel comfortable with</a:t>
            </a:r>
            <a:endParaRPr lang="en-US" sz="2800" dirty="0"/>
          </a:p>
        </p:txBody>
      </p:sp>
      <p:pic>
        <p:nvPicPr>
          <p:cNvPr id="8194" name="Picture 2" descr="Image result for quotation mark green"/>
          <p:cNvPicPr>
            <a:picLocks noChangeAspect="1" noChangeArrowheads="1"/>
          </p:cNvPicPr>
          <p:nvPr/>
        </p:nvPicPr>
        <p:blipFill rotWithShape="1">
          <a:blip r:embed="rId2">
            <a:extLst>
              <a:ext uri="{28A0092B-C50C-407E-A947-70E740481C1C}">
                <a14:useLocalDpi xmlns:a14="http://schemas.microsoft.com/office/drawing/2010/main" val="0"/>
              </a:ext>
            </a:extLst>
          </a:blip>
          <a:srcRect l="19216" r="20144"/>
          <a:stretch/>
        </p:blipFill>
        <p:spPr bwMode="auto">
          <a:xfrm>
            <a:off x="292527" y="1164492"/>
            <a:ext cx="1568542" cy="136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1780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5464" y="-98670"/>
            <a:ext cx="8370643" cy="800099"/>
          </a:xfrm>
        </p:spPr>
        <p:txBody>
          <a:bodyPr/>
          <a:lstStyle/>
          <a:p>
            <a:r>
              <a:rPr lang="en-US" sz="5400" dirty="0" smtClean="0">
                <a:latin typeface="Adobe Arabic" panose="02040503050201020203" pitchFamily="18" charset="-78"/>
                <a:ea typeface="Tahoma" panose="020B0604030504040204" pitchFamily="34" charset="0"/>
                <a:cs typeface="Adobe Arabic" panose="02040503050201020203" pitchFamily="18" charset="-78"/>
              </a:rPr>
              <a:t>Reactions</a:t>
            </a:r>
            <a:endParaRPr lang="en-US" sz="5400" dirty="0">
              <a:latin typeface="Adobe Arabic" panose="02040503050201020203" pitchFamily="18" charset="-78"/>
              <a:ea typeface="Tahoma" panose="020B0604030504040204" pitchFamily="34" charset="0"/>
              <a:cs typeface="Adobe Arabic" panose="02040503050201020203" pitchFamily="18" charset="-78"/>
            </a:endParaRPr>
          </a:p>
        </p:txBody>
      </p:sp>
      <p:sp>
        <p:nvSpPr>
          <p:cNvPr id="2" name="TextBox 1"/>
          <p:cNvSpPr txBox="1"/>
          <p:nvPr/>
        </p:nvSpPr>
        <p:spPr>
          <a:xfrm>
            <a:off x="2088477" y="1437176"/>
            <a:ext cx="6807199" cy="3108543"/>
          </a:xfrm>
          <a:prstGeom prst="rect">
            <a:avLst/>
          </a:prstGeom>
          <a:noFill/>
        </p:spPr>
        <p:txBody>
          <a:bodyPr wrap="square" rtlCol="0">
            <a:spAutoFit/>
          </a:bodyPr>
          <a:lstStyle/>
          <a:p>
            <a:r>
              <a:rPr lang="en-US" sz="2800" dirty="0"/>
              <a:t>Yes the small group made it way easier to put your opinion into the conversation. With less people it is easier to get comfortable and not scared to be the idiot in front of 20-30 but instead 7-10. This alone made it better and the people had similar logic processes to solving the problem.</a:t>
            </a:r>
            <a:endParaRPr lang="en-US" sz="2800" dirty="0"/>
          </a:p>
        </p:txBody>
      </p:sp>
      <p:pic>
        <p:nvPicPr>
          <p:cNvPr id="8194" name="Picture 2" descr="Image result for quotation mark green"/>
          <p:cNvPicPr>
            <a:picLocks noChangeAspect="1" noChangeArrowheads="1"/>
          </p:cNvPicPr>
          <p:nvPr/>
        </p:nvPicPr>
        <p:blipFill rotWithShape="1">
          <a:blip r:embed="rId2">
            <a:extLst>
              <a:ext uri="{28A0092B-C50C-407E-A947-70E740481C1C}">
                <a14:useLocalDpi xmlns:a14="http://schemas.microsoft.com/office/drawing/2010/main" val="0"/>
              </a:ext>
            </a:extLst>
          </a:blip>
          <a:srcRect l="19216" r="20144"/>
          <a:stretch/>
        </p:blipFill>
        <p:spPr bwMode="auto">
          <a:xfrm>
            <a:off x="292527" y="1164492"/>
            <a:ext cx="1568542" cy="136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687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5464" y="-98670"/>
            <a:ext cx="8370643" cy="800099"/>
          </a:xfrm>
        </p:spPr>
        <p:txBody>
          <a:bodyPr/>
          <a:lstStyle/>
          <a:p>
            <a:r>
              <a:rPr lang="en-US" sz="5400" dirty="0" smtClean="0">
                <a:latin typeface="Adobe Arabic" panose="02040503050201020203" pitchFamily="18" charset="-78"/>
                <a:ea typeface="Tahoma" panose="020B0604030504040204" pitchFamily="34" charset="0"/>
                <a:cs typeface="Adobe Arabic" panose="02040503050201020203" pitchFamily="18" charset="-78"/>
              </a:rPr>
              <a:t>Reactions</a:t>
            </a:r>
            <a:endParaRPr lang="en-US" sz="5400" dirty="0">
              <a:latin typeface="Adobe Arabic" panose="02040503050201020203" pitchFamily="18" charset="-78"/>
              <a:ea typeface="Tahoma" panose="020B0604030504040204" pitchFamily="34" charset="0"/>
              <a:cs typeface="Adobe Arabic" panose="02040503050201020203" pitchFamily="18" charset="-78"/>
            </a:endParaRPr>
          </a:p>
        </p:txBody>
      </p:sp>
      <p:sp>
        <p:nvSpPr>
          <p:cNvPr id="2" name="TextBox 1"/>
          <p:cNvSpPr txBox="1"/>
          <p:nvPr/>
        </p:nvSpPr>
        <p:spPr>
          <a:xfrm>
            <a:off x="2088477" y="1437176"/>
            <a:ext cx="6807199" cy="1815882"/>
          </a:xfrm>
          <a:prstGeom prst="rect">
            <a:avLst/>
          </a:prstGeom>
          <a:noFill/>
        </p:spPr>
        <p:txBody>
          <a:bodyPr wrap="square" rtlCol="0">
            <a:spAutoFit/>
          </a:bodyPr>
          <a:lstStyle/>
          <a:p>
            <a:r>
              <a:rPr lang="en-US" sz="2800" dirty="0"/>
              <a:t>I think I may remember how to sift through scholarly articles with better efficiency as well as the general layout of APA format. I also made a really good friend, so there's that.</a:t>
            </a:r>
            <a:endParaRPr lang="en-US" sz="2800" dirty="0"/>
          </a:p>
        </p:txBody>
      </p:sp>
      <p:pic>
        <p:nvPicPr>
          <p:cNvPr id="8194" name="Picture 2" descr="Image result for quotation mark green"/>
          <p:cNvPicPr>
            <a:picLocks noChangeAspect="1" noChangeArrowheads="1"/>
          </p:cNvPicPr>
          <p:nvPr/>
        </p:nvPicPr>
        <p:blipFill rotWithShape="1">
          <a:blip r:embed="rId2">
            <a:extLst>
              <a:ext uri="{28A0092B-C50C-407E-A947-70E740481C1C}">
                <a14:useLocalDpi xmlns:a14="http://schemas.microsoft.com/office/drawing/2010/main" val="0"/>
              </a:ext>
            </a:extLst>
          </a:blip>
          <a:srcRect l="19216" r="20144"/>
          <a:stretch/>
        </p:blipFill>
        <p:spPr bwMode="auto">
          <a:xfrm>
            <a:off x="292527" y="1164492"/>
            <a:ext cx="1568542" cy="1361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5429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6299854639_6534df72ff_k.jpg"/>
          <p:cNvPicPr>
            <a:picLocks noChangeAspect="1"/>
          </p:cNvPicPr>
          <p:nvPr/>
        </p:nvPicPr>
        <p:blipFill>
          <a:blip r:embed="rId2"/>
          <a:stretch>
            <a:fillRect/>
          </a:stretch>
        </p:blipFill>
        <p:spPr>
          <a:xfrm>
            <a:off x="1694399" y="176740"/>
            <a:ext cx="7282184" cy="48456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597853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299855089_914e85d5d1_k.jpg"/>
          <p:cNvPicPr>
            <a:picLocks noChangeAspect="1"/>
          </p:cNvPicPr>
          <p:nvPr/>
        </p:nvPicPr>
        <p:blipFill>
          <a:blip r:embed="rId2"/>
          <a:stretch>
            <a:fillRect/>
          </a:stretch>
        </p:blipFill>
        <p:spPr>
          <a:xfrm>
            <a:off x="1694399" y="149444"/>
            <a:ext cx="7282184" cy="48774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59634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lassroom cha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 y="27297"/>
            <a:ext cx="9185287" cy="508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430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3175" y="1228298"/>
            <a:ext cx="7408687" cy="2862322"/>
          </a:xfrm>
          <a:prstGeom prst="rect">
            <a:avLst/>
          </a:prstGeom>
          <a:noFill/>
        </p:spPr>
        <p:txBody>
          <a:bodyPr wrap="square" rtlCol="0">
            <a:spAutoFit/>
          </a:bodyPr>
          <a:lstStyle/>
          <a:p>
            <a:r>
              <a:rPr lang="en-US" sz="2000" dirty="0" smtClean="0"/>
              <a:t>1 page of feedback per week</a:t>
            </a:r>
          </a:p>
          <a:p>
            <a:r>
              <a:rPr lang="en-US" sz="2000" dirty="0" smtClean="0"/>
              <a:t>16 weeks per semester </a:t>
            </a:r>
          </a:p>
          <a:p>
            <a:r>
              <a:rPr lang="en-US" sz="2000" dirty="0" smtClean="0"/>
              <a:t>80-100 students per semester</a:t>
            </a:r>
          </a:p>
          <a:p>
            <a:r>
              <a:rPr lang="en-US" sz="2000" dirty="0" smtClean="0"/>
              <a:t>Approx. 150 pages of feedback per week</a:t>
            </a:r>
          </a:p>
          <a:p>
            <a:r>
              <a:rPr lang="en-US" sz="2000" dirty="0" smtClean="0"/>
              <a:t>Approx. 2400 pages of weekly feedback per semester</a:t>
            </a:r>
          </a:p>
          <a:p>
            <a:r>
              <a:rPr lang="en-US" sz="2000" dirty="0" smtClean="0"/>
              <a:t>Plus four essays, totaling approx. 30 pages per student = 2700 pages</a:t>
            </a:r>
          </a:p>
          <a:p>
            <a:endParaRPr lang="en-US" sz="2000" dirty="0"/>
          </a:p>
          <a:p>
            <a:r>
              <a:rPr lang="en-US" sz="2000" dirty="0" smtClean="0"/>
              <a:t>	</a:t>
            </a:r>
            <a:r>
              <a:rPr lang="en-US" sz="2000" b="1" dirty="0" smtClean="0"/>
              <a:t>   5,100 pages of annotation per semester</a:t>
            </a:r>
          </a:p>
          <a:p>
            <a:r>
              <a:rPr lang="en-US" sz="2000" b="1" dirty="0" smtClean="0"/>
              <a:t> 	10, 200 pages of annotation per year</a:t>
            </a:r>
          </a:p>
        </p:txBody>
      </p:sp>
    </p:spTree>
    <p:extLst>
      <p:ext uri="{BB962C8B-B14F-4D97-AF65-F5344CB8AC3E}">
        <p14:creationId xmlns:p14="http://schemas.microsoft.com/office/powerpoint/2010/main" val="1130292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fade">
                                      <p:cBhvr>
                                        <p:cTn id="49" dur="1000"/>
                                        <p:tgtEl>
                                          <p:spTgt spid="2">
                                            <p:txEl>
                                              <p:pRg st="7" end="7"/>
                                            </p:txEl>
                                          </p:spTgt>
                                        </p:tgtEl>
                                      </p:cBhvr>
                                    </p:animEffect>
                                    <p:anim calcmode="lin" valueType="num">
                                      <p:cBhvr>
                                        <p:cTn id="5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8" end="8"/>
                                            </p:txEl>
                                          </p:spTgt>
                                        </p:tgtEl>
                                        <p:attrNameLst>
                                          <p:attrName>style.visibility</p:attrName>
                                        </p:attrNameLst>
                                      </p:cBhvr>
                                      <p:to>
                                        <p:strVal val="visible"/>
                                      </p:to>
                                    </p:set>
                                    <p:animEffect transition="in" filter="fade">
                                      <p:cBhvr>
                                        <p:cTn id="56" dur="1000"/>
                                        <p:tgtEl>
                                          <p:spTgt spid="2">
                                            <p:txEl>
                                              <p:pRg st="8" end="8"/>
                                            </p:txEl>
                                          </p:spTgt>
                                        </p:tgtEl>
                                      </p:cBhvr>
                                    </p:animEffect>
                                    <p:anim calcmode="lin" valueType="num">
                                      <p:cBhvr>
                                        <p:cTn id="57"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45464" y="-98670"/>
            <a:ext cx="8370643" cy="800099"/>
          </a:xfrm>
        </p:spPr>
        <p:txBody>
          <a:bodyPr/>
          <a:lstStyle/>
          <a:p>
            <a:r>
              <a:rPr lang="en-US" sz="5400" dirty="0" smtClean="0">
                <a:latin typeface="Adobe Arabic" panose="02040503050201020203" pitchFamily="18" charset="-78"/>
                <a:ea typeface="Tahoma" panose="020B0604030504040204" pitchFamily="34" charset="0"/>
                <a:cs typeface="Adobe Arabic" panose="02040503050201020203" pitchFamily="18" charset="-78"/>
              </a:rPr>
              <a:t>Objectives</a:t>
            </a:r>
            <a:endParaRPr lang="en-US" sz="5400" dirty="0">
              <a:latin typeface="Adobe Arabic" panose="02040503050201020203" pitchFamily="18" charset="-78"/>
              <a:ea typeface="Tahoma" panose="020B0604030504040204" pitchFamily="34" charset="0"/>
              <a:cs typeface="Adobe Arabic" panose="02040503050201020203" pitchFamily="18" charset="-78"/>
            </a:endParaRPr>
          </a:p>
        </p:txBody>
      </p:sp>
      <p:sp>
        <p:nvSpPr>
          <p:cNvPr id="4" name="TextBox 3"/>
          <p:cNvSpPr txBox="1"/>
          <p:nvPr/>
        </p:nvSpPr>
        <p:spPr>
          <a:xfrm>
            <a:off x="1344246" y="1016000"/>
            <a:ext cx="7136121" cy="3539430"/>
          </a:xfrm>
          <a:prstGeom prst="rect">
            <a:avLst/>
          </a:prstGeom>
          <a:noFill/>
        </p:spPr>
        <p:txBody>
          <a:bodyPr wrap="none" rtlCol="0">
            <a:spAutoFit/>
          </a:bodyPr>
          <a:lstStyle/>
          <a:p>
            <a:pPr>
              <a:lnSpc>
                <a:spcPct val="150000"/>
              </a:lnSpc>
            </a:pPr>
            <a:r>
              <a:rPr lang="en-US" sz="3200" dirty="0">
                <a:latin typeface="+mj-lt"/>
              </a:rPr>
              <a:t>Increase faculty-student interaction</a:t>
            </a:r>
          </a:p>
          <a:p>
            <a:pPr>
              <a:lnSpc>
                <a:spcPct val="150000"/>
              </a:lnSpc>
            </a:pPr>
            <a:r>
              <a:rPr lang="en-US" sz="3200" dirty="0">
                <a:latin typeface="+mj-lt"/>
              </a:rPr>
              <a:t>Promote active learning</a:t>
            </a:r>
          </a:p>
          <a:p>
            <a:pPr>
              <a:lnSpc>
                <a:spcPct val="150000"/>
              </a:lnSpc>
            </a:pPr>
            <a:r>
              <a:rPr lang="en-US" sz="3200" dirty="0">
                <a:latin typeface="+mj-lt"/>
              </a:rPr>
              <a:t>Improve attainment of learning outcomes</a:t>
            </a:r>
          </a:p>
          <a:p>
            <a:pPr>
              <a:lnSpc>
                <a:spcPct val="150000"/>
              </a:lnSpc>
            </a:pPr>
            <a:r>
              <a:rPr lang="en-US" sz="3200" dirty="0">
                <a:latin typeface="+mj-lt"/>
              </a:rPr>
              <a:t>Improve student self-confidence</a:t>
            </a:r>
          </a:p>
          <a:p>
            <a:endParaRPr lang="en-US" sz="3200" dirty="0"/>
          </a:p>
        </p:txBody>
      </p:sp>
    </p:spTree>
    <p:extLst>
      <p:ext uri="{BB962C8B-B14F-4D97-AF65-F5344CB8AC3E}">
        <p14:creationId xmlns:p14="http://schemas.microsoft.com/office/powerpoint/2010/main" val="1866048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7177"/>
          <a:stretch/>
        </p:blipFill>
        <p:spPr>
          <a:xfrm>
            <a:off x="1271923" y="31263"/>
            <a:ext cx="7698081" cy="50252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477605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24587" y="81886"/>
            <a:ext cx="7257296" cy="4947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1510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MDD">
      <a:dk1>
        <a:srgbClr val="509E2F"/>
      </a:dk1>
      <a:lt1>
        <a:srgbClr val="B2B4B2"/>
      </a:lt1>
      <a:dk2>
        <a:srgbClr val="509E6F"/>
      </a:dk2>
      <a:lt2>
        <a:srgbClr val="FFFFFF"/>
      </a:lt2>
      <a:accent1>
        <a:srgbClr val="78BE20"/>
      </a:accent1>
      <a:accent2>
        <a:srgbClr val="003B49"/>
      </a:accent2>
      <a:accent3>
        <a:srgbClr val="FDDA24"/>
      </a:accent3>
      <a:accent4>
        <a:srgbClr val="E87722"/>
      </a:accent4>
      <a:accent5>
        <a:srgbClr val="2DCCD3"/>
      </a:accent5>
      <a:accent6>
        <a:srgbClr val="005F83"/>
      </a:accent6>
      <a:hlink>
        <a:srgbClr val="2BC3C9"/>
      </a:hlink>
      <a:folHlink>
        <a:srgbClr val="E0621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2900</TotalTime>
  <Words>673</Words>
  <Application>Microsoft Office PowerPoint</Application>
  <PresentationFormat>On-screen Show (16:9)</PresentationFormat>
  <Paragraphs>48</Paragraphs>
  <Slides>25</Slides>
  <Notes>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Adobe Arabic</vt:lpstr>
      <vt:lpstr>Arial</vt:lpstr>
      <vt:lpstr>Calibri</vt:lpstr>
      <vt:lpstr>Cambria</vt:lpstr>
      <vt:lpstr>Encode Sans Normal Black</vt:lpstr>
      <vt:lpstr>Lucida Grande</vt:lpstr>
      <vt:lpstr>Orgon Slab</vt:lpstr>
      <vt:lpstr>Orgon Slab ExtraLight</vt:lpstr>
      <vt:lpstr>Orgon Slab Light</vt:lpstr>
      <vt:lpstr>Tahoma</vt:lpstr>
      <vt:lpstr>Tungsten Semibold</vt:lpstr>
      <vt:lpstr>Tungsten-Semibold</vt:lpstr>
      <vt:lpstr>Office Theme</vt:lpstr>
      <vt:lpstr>The “Small Class Feel” And Increasing Enrollment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Larson, Jossalyn</cp:lastModifiedBy>
  <cp:revision>103</cp:revision>
  <dcterms:created xsi:type="dcterms:W3CDTF">2014-10-14T00:51:43Z</dcterms:created>
  <dcterms:modified xsi:type="dcterms:W3CDTF">2017-03-16T17:54:40Z</dcterms:modified>
</cp:coreProperties>
</file>